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5B6CE7-265B-4655-807C-AA9AB45DF80A}" type="datetimeFigureOut">
              <a:rPr lang="el-GR" smtClean="0"/>
              <a:pPr/>
              <a:t>24/4/2018</a:t>
            </a:fld>
            <a:endParaRPr lang="el-GR" dirty="0"/>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299784-DE32-4F88-939C-E4CC756F83A0}" type="slidenum">
              <a:rPr lang="el-GR" smtClean="0"/>
              <a:pPr/>
              <a:t>‹#›</a:t>
            </a:fld>
            <a:endParaRPr lang="el-GR" dirty="0"/>
          </a:p>
        </p:txBody>
      </p:sp>
    </p:spTree>
    <p:extLst>
      <p:ext uri="{BB962C8B-B14F-4D97-AF65-F5344CB8AC3E}">
        <p14:creationId xmlns:p14="http://schemas.microsoft.com/office/powerpoint/2010/main" xmlns="" val="2940865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E299784-DE32-4F88-939C-E4CC756F83A0}" type="slidenum">
              <a:rPr lang="el-GR" smtClean="0"/>
              <a:pPr/>
              <a:t>1</a:t>
            </a:fld>
            <a:endParaRPr lang="el-GR" dirty="0"/>
          </a:p>
        </p:txBody>
      </p:sp>
    </p:spTree>
    <p:extLst>
      <p:ext uri="{BB962C8B-B14F-4D97-AF65-F5344CB8AC3E}">
        <p14:creationId xmlns:p14="http://schemas.microsoft.com/office/powerpoint/2010/main" xmlns="" val="49567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57AFF387-3C32-4DF4-9334-051D4354C3FA}" type="datetime1">
              <a:rPr lang="el-GR" smtClean="0"/>
              <a:pPr/>
              <a:t>24/4/2018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24177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46E8EF63-A426-4B7F-B64A-2154D4A0CF46}" type="datetime1">
              <a:rPr lang="el-GR" smtClean="0"/>
              <a:pPr/>
              <a:t>24/4/2018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1438626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E7D755E7-7E67-4F4F-81E5-27609257CDCB}" type="datetime1">
              <a:rPr lang="el-GR" smtClean="0"/>
              <a:pPr/>
              <a:t>24/4/2018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22400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8AC3F20-6504-40A0-B3FC-69B014B1EDB1}" type="datetime1">
              <a:rPr lang="el-GR" smtClean="0"/>
              <a:pPr/>
              <a:t>24/4/2018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1556959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743636A6-0F3D-4520-B836-49FC199C04E3}" type="datetime1">
              <a:rPr lang="el-GR" smtClean="0"/>
              <a:pPr/>
              <a:t>24/4/2018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671621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82DDE87-E0EE-4744-8C26-FE05F2A9C246}" type="datetime1">
              <a:rPr lang="el-GR" smtClean="0"/>
              <a:pPr/>
              <a:t>24/4/2018</a:t>
            </a:fld>
            <a:endParaRPr lang="el-GR" dirty="0"/>
          </a:p>
        </p:txBody>
      </p:sp>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1907758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C49547CB-1A3B-4B7F-9A8B-F5357B22AA26}" type="datetime1">
              <a:rPr lang="el-GR" smtClean="0"/>
              <a:pPr/>
              <a:t>24/4/2018</a:t>
            </a:fld>
            <a:endParaRPr lang="el-GR" dirty="0"/>
          </a:p>
        </p:txBody>
      </p:sp>
      <p:sp>
        <p:nvSpPr>
          <p:cNvPr id="8" name="Θέση υποσέλιδου 7"/>
          <p:cNvSpPr>
            <a:spLocks noGrp="1"/>
          </p:cNvSpPr>
          <p:nvPr>
            <p:ph type="ftr" sz="quarter" idx="11"/>
          </p:nvPr>
        </p:nvSpPr>
        <p:spPr/>
        <p:txBody>
          <a:bodyPr/>
          <a:lstStyle/>
          <a:p>
            <a:r>
              <a:rPr lang="el-GR" dirty="0" smtClean="0"/>
              <a:t>Η βαρύτητα </a:t>
            </a:r>
            <a:endParaRPr lang="el-GR" dirty="0"/>
          </a:p>
        </p:txBody>
      </p:sp>
      <p:sp>
        <p:nvSpPr>
          <p:cNvPr id="9" name="Θέση αριθμού διαφάνειας 8"/>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386113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B12D0B40-9837-4628-A375-5E8C0BFF11DB}" type="datetime1">
              <a:rPr lang="el-GR" smtClean="0"/>
              <a:pPr/>
              <a:t>24/4/2018</a:t>
            </a:fld>
            <a:endParaRPr lang="el-GR" dirty="0"/>
          </a:p>
        </p:txBody>
      </p:sp>
      <p:sp>
        <p:nvSpPr>
          <p:cNvPr id="4" name="Θέση υποσέλιδου 3"/>
          <p:cNvSpPr>
            <a:spLocks noGrp="1"/>
          </p:cNvSpPr>
          <p:nvPr>
            <p:ph type="ftr" sz="quarter" idx="11"/>
          </p:nvPr>
        </p:nvSpPr>
        <p:spPr/>
        <p:txBody>
          <a:bodyPr/>
          <a:lstStyle/>
          <a:p>
            <a:r>
              <a:rPr lang="el-GR" dirty="0" smtClean="0"/>
              <a:t>Η βαρύτητα </a:t>
            </a:r>
            <a:endParaRPr lang="el-GR" dirty="0"/>
          </a:p>
        </p:txBody>
      </p:sp>
      <p:sp>
        <p:nvSpPr>
          <p:cNvPr id="5" name="Θέση αριθμού διαφάνειας 4"/>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2560548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F4662028-4960-49E0-BAE5-CDA2A0AD8F1D}" type="datetime1">
              <a:rPr lang="el-GR" smtClean="0"/>
              <a:pPr/>
              <a:t>24/4/2018</a:t>
            </a:fld>
            <a:endParaRPr lang="el-GR" dirty="0"/>
          </a:p>
        </p:txBody>
      </p:sp>
      <p:sp>
        <p:nvSpPr>
          <p:cNvPr id="3" name="Θέση υποσέλιδου 2"/>
          <p:cNvSpPr>
            <a:spLocks noGrp="1"/>
          </p:cNvSpPr>
          <p:nvPr>
            <p:ph type="ftr" sz="quarter" idx="11"/>
          </p:nvPr>
        </p:nvSpPr>
        <p:spPr/>
        <p:txBody>
          <a:bodyPr/>
          <a:lstStyle/>
          <a:p>
            <a:r>
              <a:rPr lang="el-GR" dirty="0" smtClean="0"/>
              <a:t>Η βαρύτητα </a:t>
            </a:r>
            <a:endParaRPr lang="el-GR" dirty="0"/>
          </a:p>
        </p:txBody>
      </p:sp>
      <p:sp>
        <p:nvSpPr>
          <p:cNvPr id="4" name="Θέση αριθμού διαφάνειας 3"/>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681539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B41126FA-C9D3-48F4-91E0-F8703AA79F0D}" type="datetime1">
              <a:rPr lang="el-GR" smtClean="0"/>
              <a:pPr/>
              <a:t>24/4/2018</a:t>
            </a:fld>
            <a:endParaRPr lang="el-GR" dirty="0"/>
          </a:p>
        </p:txBody>
      </p:sp>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155018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BFC3265-E947-4003-A911-23BF3062C31D}" type="datetime1">
              <a:rPr lang="el-GR" smtClean="0"/>
              <a:pPr/>
              <a:t>24/4/2018</a:t>
            </a:fld>
            <a:endParaRPr lang="el-GR" dirty="0"/>
          </a:p>
        </p:txBody>
      </p:sp>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146673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7A034-BAC9-4646-950F-C08FCFB444C0}" type="datetime1">
              <a:rPr lang="el-GR" smtClean="0"/>
              <a:pPr/>
              <a:t>24/4/2018</a:t>
            </a:fld>
            <a:endParaRPr lang="el-GR" dirty="0"/>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 </a:t>
            </a:r>
            <a:endParaRPr lang="el-GR"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439CA4-A6BC-4E7F-BD06-B11AE84206E2}" type="slidenum">
              <a:rPr lang="el-GR" smtClean="0"/>
              <a:pPr/>
              <a:t>‹#›</a:t>
            </a:fld>
            <a:endParaRPr lang="el-GR" dirty="0"/>
          </a:p>
        </p:txBody>
      </p:sp>
    </p:spTree>
    <p:extLst>
      <p:ext uri="{BB962C8B-B14F-4D97-AF65-F5344CB8AC3E}">
        <p14:creationId xmlns:p14="http://schemas.microsoft.com/office/powerpoint/2010/main" xmlns="" val="2935927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955" y="2130425"/>
            <a:ext cx="9137045" cy="1470025"/>
          </a:xfrm>
          <a:solidFill>
            <a:schemeClr val="tx1"/>
          </a:solidFill>
        </p:spPr>
        <p:txBody>
          <a:bodyPr/>
          <a:lstStyle/>
          <a:p>
            <a:r>
              <a:rPr lang="el-GR" dirty="0" smtClean="0">
                <a:solidFill>
                  <a:schemeClr val="bg1"/>
                </a:solidFill>
              </a:rPr>
              <a:t>ΒΑΡΥΤΗΤΑ</a:t>
            </a:r>
            <a:endParaRPr lang="el-GR" dirty="0">
              <a:solidFill>
                <a:schemeClr val="bg1"/>
              </a:solidFill>
            </a:endParaRPr>
          </a:p>
        </p:txBody>
      </p:sp>
      <p:sp>
        <p:nvSpPr>
          <p:cNvPr id="3" name="Υπότιτλος 2"/>
          <p:cNvSpPr>
            <a:spLocks noGrp="1"/>
          </p:cNvSpPr>
          <p:nvPr>
            <p:ph type="subTitle" idx="1"/>
          </p:nvPr>
        </p:nvSpPr>
        <p:spPr/>
        <p:txBody>
          <a:bodyPr/>
          <a:lstStyle/>
          <a:p>
            <a:r>
              <a:rPr lang="el-GR" dirty="0" smtClean="0"/>
              <a:t>Παππάς Σπυρίδων</a:t>
            </a:r>
          </a:p>
          <a:p>
            <a:r>
              <a:rPr lang="el-GR" dirty="0" smtClean="0"/>
              <a:t>4287</a:t>
            </a:r>
            <a:endParaRPr lang="el-GR" dirty="0"/>
          </a:p>
        </p:txBody>
      </p:sp>
      <p:pic>
        <p:nvPicPr>
          <p:cNvPr id="4" name="Εικόνα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840819"/>
            <a:ext cx="755575" cy="1040399"/>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1</a:t>
            </a:fld>
            <a:endParaRPr lang="el-GR" dirty="0"/>
          </a:p>
        </p:txBody>
      </p:sp>
      <p:pic>
        <p:nvPicPr>
          <p:cNvPr id="7" name="Εικόνα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55" y="22379"/>
            <a:ext cx="814333" cy="814333"/>
          </a:xfrm>
          <a:prstGeom prst="rect">
            <a:avLst/>
          </a:prstGeom>
        </p:spPr>
      </p:pic>
      <p:sp>
        <p:nvSpPr>
          <p:cNvPr id="8" name="TextBox 7"/>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xmlns="" val="30435782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 y="274638"/>
            <a:ext cx="9143999" cy="1143000"/>
          </a:xfrm>
          <a:solidFill>
            <a:schemeClr val="tx1"/>
          </a:solidFill>
        </p:spPr>
        <p:txBody>
          <a:bodyPr/>
          <a:lstStyle/>
          <a:p>
            <a:r>
              <a:rPr lang="el-GR" dirty="0" smtClean="0">
                <a:solidFill>
                  <a:schemeClr val="bg1"/>
                </a:solidFill>
              </a:rPr>
              <a:t>Η βαρύτητα</a:t>
            </a:r>
            <a:endParaRPr lang="el-GR" dirty="0">
              <a:solidFill>
                <a:schemeClr val="bg1"/>
              </a:solidFill>
            </a:endParaRPr>
          </a:p>
        </p:txBody>
      </p:sp>
      <p:sp>
        <p:nvSpPr>
          <p:cNvPr id="3" name="Θέση περιεχομένου 2"/>
          <p:cNvSpPr>
            <a:spLocks noGrp="1"/>
          </p:cNvSpPr>
          <p:nvPr>
            <p:ph idx="1"/>
          </p:nvPr>
        </p:nvSpPr>
        <p:spPr/>
        <p:txBody>
          <a:bodyPr>
            <a:normAutofit fontScale="700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pPr>
              <a:buNone/>
            </a:pPr>
            <a:endParaRPr lang="el-GR" dirty="0" smtClean="0"/>
          </a:p>
          <a:p>
            <a:endParaRPr lang="el-GR" dirty="0" smtClean="0"/>
          </a:p>
          <a:p>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2</a:t>
            </a:fld>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 y="22379"/>
            <a:ext cx="821288" cy="814333"/>
          </a:xfrm>
          <a:prstGeom prst="rect">
            <a:avLst/>
          </a:prstGeom>
        </p:spPr>
      </p:pic>
      <p:sp>
        <p:nvSpPr>
          <p:cNvPr id="9" name="TextBox 8"/>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xmlns="" val="37553763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955" y="260648"/>
            <a:ext cx="9137045" cy="1152128"/>
          </a:xfrm>
          <a:solidFill>
            <a:schemeClr val="tx1"/>
          </a:solidFill>
        </p:spPr>
        <p:txBody>
          <a:bodyPr/>
          <a:lstStyle/>
          <a:p>
            <a:r>
              <a:rPr lang="el-GR" dirty="0" smtClean="0">
                <a:solidFill>
                  <a:schemeClr val="bg1"/>
                </a:solidFill>
              </a:rPr>
              <a:t>Ποιος ανακάλυψε την βαρύτητα</a:t>
            </a:r>
            <a:endParaRPr lang="el-GR" dirty="0">
              <a:solidFill>
                <a:schemeClr val="bg1"/>
              </a:solidFill>
            </a:endParaRPr>
          </a:p>
        </p:txBody>
      </p:sp>
      <p:sp>
        <p:nvSpPr>
          <p:cNvPr id="3" name="Θέση περιεχομένου 2"/>
          <p:cNvSpPr>
            <a:spLocks noGrp="1"/>
          </p:cNvSpPr>
          <p:nvPr>
            <p:ph idx="1"/>
          </p:nvPr>
        </p:nvSpPr>
        <p:spPr/>
        <p:txBody>
          <a:bodyPr>
            <a:normAutofit fontScale="70000" lnSpcReduction="20000"/>
          </a:bodyPr>
          <a:lstStyle/>
          <a:p>
            <a:pPr>
              <a:buNone/>
            </a:pPr>
            <a:endParaRPr lang="el-GR" dirty="0" smtClean="0"/>
          </a:p>
          <a:p>
            <a:r>
              <a:rPr lang="el-GR" dirty="0" smtClean="0"/>
              <a:t>Εργαζόμενος πάνω σε αυτές τις ιδέες, το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3</a:t>
            </a:fld>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955" y="22379"/>
            <a:ext cx="814333" cy="814333"/>
          </a:xfrm>
          <a:prstGeom prst="rect">
            <a:avLst/>
          </a:prstGeom>
        </p:spPr>
      </p:pic>
      <p:sp>
        <p:nvSpPr>
          <p:cNvPr id="9" name="TextBox 8"/>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xmlns="" val="25232542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74638"/>
            <a:ext cx="9144000" cy="1143000"/>
          </a:xfrm>
          <a:solidFill>
            <a:schemeClr val="tx1"/>
          </a:solidFill>
        </p:spPr>
        <p:txBody>
          <a:bodyPr/>
          <a:lstStyle/>
          <a:p>
            <a:r>
              <a:rPr lang="el-GR" dirty="0" smtClean="0">
                <a:solidFill>
                  <a:schemeClr val="bg1"/>
                </a:solidFill>
              </a:rPr>
              <a:t>Πως μας επηρεάζει η βαρύτητα</a:t>
            </a:r>
            <a:endParaRPr lang="el-GR" dirty="0">
              <a:solidFill>
                <a:schemeClr val="bg1"/>
              </a:solidFill>
            </a:endParaRPr>
          </a:p>
        </p:txBody>
      </p:sp>
      <p:sp>
        <p:nvSpPr>
          <p:cNvPr id="3" name="Θέση περιεχομένου 2"/>
          <p:cNvSpPr>
            <a:spLocks noGrp="1"/>
          </p:cNvSpPr>
          <p:nvPr>
            <p:ph idx="1"/>
          </p:nvPr>
        </p:nvSpPr>
        <p:spPr/>
        <p:txBody>
          <a:bodyPr>
            <a:normAutofit fontScale="47500" lnSpcReduction="20000"/>
          </a:bodyPr>
          <a:lstStyle/>
          <a:p>
            <a:r>
              <a:rPr lang="el-GR" dirty="0" smtClean="0"/>
              <a:t>Οι ανακαλύψεις και εφαρμογές σύμφωνα με το νόμο της Βαρύτητας του Νεύτωνα μας έχουν δώσει λεπτομερείς πληροφορίες σχετικά με τους πλανήτες στο ηλιακό μας σύστημα, τη μάζα του ήλιου και την απόσταση των μακρινών αστερισμών. Παρόλο που δεν έχουμε φτάσει σε όλους τους πλανήτες ξέρουμε τη μάζα τους και αυτό επιτεύχθηκε μέσω της μελέτης των νόμων της βαρύτητας. 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a:p>
            <a:r>
              <a:rPr lang="el-GR" dirty="0" smtClean="0"/>
              <a:t>Η σωστή λειτουργία ενός μεγάλου αριθμού μηχανών, συσκευών και συστημάτων εξαρτάται με κάποιο τρόπο από τη βαρύτητα. Για παράδειγμα η διαφορά στο ύψος μπορεί να χρησιμεύσει σαν πίεση σε ένα υγρό όταν μιλάμε για ένα υδραγωγείο ή για έναν ιατρικό ορό. Επίσης, με τη βοήθεια της βαρύτητας έχουμε τη δυνατότητα να παράγουμε ηλεκτρικό ρεύμα από τα υδροηλεκτρικά εργοστάσια. Ένα ρολόι που λειτουργεί με ένα εκκρεμές βασίζει τη λειτουργία του στη δύναμη της βαρύτητας για τον υπολογισμό του χρόνου. Ο τεχνητός ορίζοντας στα αεροσκάφη και άλλα ιπτάμενα μέσα αποτελεί εφαρμογή της δύναμης της βαρύτητας για να απεικονίζει την κλίση του αεροπλάνου. Τέλος, οι τεχνητοί δορυφόροι είναι και αυτοί μια εφαρμογή της βαρύτητας που μαθηματικά είχε διατυπωθεί στο έργο "Principia" του Νεύτωνα.</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4</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 y="22379"/>
            <a:ext cx="821288" cy="814333"/>
          </a:xfrm>
          <a:prstGeom prst="rect">
            <a:avLst/>
          </a:prstGeom>
        </p:spPr>
      </p:pic>
      <p:sp>
        <p:nvSpPr>
          <p:cNvPr id="8" name="TextBox 7"/>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xmlns="" val="23130358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 y="274638"/>
            <a:ext cx="9143999" cy="1143000"/>
          </a:xfrm>
          <a:solidFill>
            <a:schemeClr val="tx1"/>
          </a:solidFill>
        </p:spPr>
        <p:txBody>
          <a:bodyPr/>
          <a:lstStyle/>
          <a:p>
            <a:r>
              <a:rPr lang="el-GR" dirty="0" smtClean="0">
                <a:solidFill>
                  <a:schemeClr val="bg1"/>
                </a:solidFill>
              </a:rPr>
              <a:t>Η βαρύτητα στην σελήνη</a:t>
            </a:r>
            <a:endParaRPr lang="el-GR" dirty="0">
              <a:solidFill>
                <a:schemeClr val="bg1"/>
              </a:solidFill>
            </a:endParaRPr>
          </a:p>
        </p:txBody>
      </p:sp>
      <p:sp>
        <p:nvSpPr>
          <p:cNvPr id="3" name="Θέση περιεχομένου 2"/>
          <p:cNvSpPr>
            <a:spLocks noGrp="1"/>
          </p:cNvSpPr>
          <p:nvPr>
            <p:ph idx="1"/>
          </p:nvPr>
        </p:nvSpPr>
        <p:spPr/>
        <p:txBody>
          <a:bodyPr>
            <a:normAutofit fontScale="70000" lnSpcReduction="20000"/>
          </a:bodyPr>
          <a:lstStyle/>
          <a:p>
            <a:r>
              <a:rPr lang="el-GR" dirty="0" smtClean="0"/>
              <a:t>Ο μοναδικός φυσικός δορυφόρος της Γης και το δεύτερο κατά σειρά λαμπρότητας σώμα που αντικρύζουμε στο Ουράνιο Στερέωμα. Γνωστή και με το όνομα "Φεγγάρι" αποτελεί ένα από τα πλέον προσφιλή αντικείμενα παρατήρησης, θαυμασμού και διαλογισμού. Σημειωτέον ότι με τη λέξη "φεγγάρι" χαρακτηρίζουμε επίσης και τους φυσικούς δορυφόρους των υπολοίπων πλανητών του ηλιακού συστήματος.</a:t>
            </a:r>
          </a:p>
          <a:p>
            <a:endParaRPr lang="el-GR" dirty="0" smtClean="0"/>
          </a:p>
          <a:p>
            <a:endParaRPr lang="el-GR" dirty="0" smtClean="0"/>
          </a:p>
          <a:p>
            <a:r>
              <a:rPr lang="el-GR" dirty="0" smtClean="0"/>
              <a:t>H σελήνη είναι ο πέμπτος μεγαλύτερος δορυφόρος στο ηλιακό σύστημα. Έχει διάμετρο 3476 km,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pPr/>
              <a:t>5</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 y="22379"/>
            <a:ext cx="821288" cy="814333"/>
          </a:xfrm>
          <a:prstGeom prst="rect">
            <a:avLst/>
          </a:prstGeom>
        </p:spPr>
      </p:pic>
      <p:sp>
        <p:nvSpPr>
          <p:cNvPr id="8" name="TextBox 7"/>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xmlns="" val="20352584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 y="274638"/>
            <a:ext cx="9143999" cy="1143000"/>
          </a:xfrm>
          <a:solidFill>
            <a:schemeClr val="tx1"/>
          </a:solidFill>
        </p:spPr>
        <p:txBody>
          <a:bodyPr/>
          <a:lstStyle/>
          <a:p>
            <a:r>
              <a:rPr lang="el-GR" dirty="0" smtClean="0">
                <a:solidFill>
                  <a:schemeClr val="bg1"/>
                </a:solidFill>
              </a:rPr>
              <a:t>Επίλογος</a:t>
            </a:r>
            <a:endParaRPr lang="el-GR" dirty="0">
              <a:solidFill>
                <a:schemeClr val="bg1"/>
              </a:solidFill>
            </a:endParaRPr>
          </a:p>
        </p:txBody>
      </p:sp>
      <p:sp>
        <p:nvSpPr>
          <p:cNvPr id="3" name="Θέση περιεχομένου 2"/>
          <p:cNvSpPr>
            <a:spLocks noGrp="1"/>
          </p:cNvSpPr>
          <p:nvPr>
            <p:ph idx="1"/>
          </p:nvPr>
        </p:nvSpPr>
        <p:spPr/>
        <p:txBody>
          <a:bodyPr/>
          <a:lstStyle/>
          <a:p>
            <a:pPr marL="0" indent="0">
              <a:buNone/>
            </a:pP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31640" y="2132856"/>
            <a:ext cx="6464300" cy="3378200"/>
          </a:xfrm>
          <a:prstGeom prst="rect">
            <a:avLst/>
          </a:prstGeom>
        </p:spPr>
      </p:pic>
      <p:pic>
        <p:nvPicPr>
          <p:cNvPr id="5" name="Εικόνα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 y="5817600"/>
            <a:ext cx="755576" cy="1040400"/>
          </a:xfrm>
          <a:prstGeom prst="rect">
            <a:avLst/>
          </a:prstGeom>
        </p:spPr>
      </p:pic>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pPr/>
              <a:t>6</a:t>
            </a:fld>
            <a:endParaRPr lang="el-GR"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 y="22379"/>
            <a:ext cx="821288" cy="814333"/>
          </a:xfrm>
          <a:prstGeom prst="rect">
            <a:avLst/>
          </a:prstGeom>
        </p:spPr>
      </p:pic>
      <p:sp>
        <p:nvSpPr>
          <p:cNvPr id="9" name="TextBox 8"/>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xmlns="" val="7095045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736</Words>
  <Application>Microsoft Office PowerPoint</Application>
  <PresentationFormat>Προβολή στην οθόνη (4:3)</PresentationFormat>
  <Paragraphs>38</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vt:lpstr>
      <vt:lpstr>Η βαρύτητα</vt:lpstr>
      <vt:lpstr>Ποιος ανακάλυψε την βαρύτητα</vt:lpstr>
      <vt:lpstr>Πως μας επηρεάζει η βαρύτητα</vt:lpstr>
      <vt:lpstr>Η βαρύτητα στην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VirusNet</dc:creator>
  <cp:lastModifiedBy>USER</cp:lastModifiedBy>
  <cp:revision>5</cp:revision>
  <dcterms:created xsi:type="dcterms:W3CDTF">2018-04-23T17:50:06Z</dcterms:created>
  <dcterms:modified xsi:type="dcterms:W3CDTF">2018-04-24T12:12:29Z</dcterms:modified>
</cp:coreProperties>
</file>